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70" r:id="rId2"/>
    <p:sldId id="271" r:id="rId3"/>
    <p:sldId id="272" r:id="rId4"/>
    <p:sldId id="273" r:id="rId5"/>
    <p:sldId id="274" r:id="rId6"/>
    <p:sldId id="275" r:id="rId7"/>
    <p:sldId id="277" r:id="rId8"/>
    <p:sldId id="282" r:id="rId9"/>
    <p:sldId id="283" r:id="rId10"/>
    <p:sldId id="285" r:id="rId11"/>
    <p:sldId id="278" r:id="rId12"/>
    <p:sldId id="279" r:id="rId13"/>
    <p:sldId id="284" r:id="rId14"/>
    <p:sldId id="28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7C63F-D3CE-F70F-3CDF-10956CD2D8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B0CC68C-C1A6-E9BB-85FA-08802EA573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0A8B66A-BB57-F212-80E8-593CEB3AA1A4}"/>
              </a:ext>
            </a:extLst>
          </p:cNvPr>
          <p:cNvSpPr>
            <a:spLocks noGrp="1"/>
          </p:cNvSpPr>
          <p:nvPr>
            <p:ph type="dt" sz="half" idx="10"/>
          </p:nvPr>
        </p:nvSpPr>
        <p:spPr/>
        <p:txBody>
          <a:bodyPr/>
          <a:lstStyle/>
          <a:p>
            <a:fld id="{6A486F3A-1CE1-46A8-93A9-9C8A32DC0029}" type="datetimeFigureOut">
              <a:rPr lang="en-IN" smtClean="0"/>
              <a:t>30-01-2026</a:t>
            </a:fld>
            <a:endParaRPr lang="en-IN"/>
          </a:p>
        </p:txBody>
      </p:sp>
      <p:sp>
        <p:nvSpPr>
          <p:cNvPr id="5" name="Footer Placeholder 4">
            <a:extLst>
              <a:ext uri="{FF2B5EF4-FFF2-40B4-BE49-F238E27FC236}">
                <a16:creationId xmlns:a16="http://schemas.microsoft.com/office/drawing/2014/main" id="{132FE2A6-87A0-EE59-1090-0F49EF674FF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29D347B-CC70-CD8A-DEDE-BB231E281554}"/>
              </a:ext>
            </a:extLst>
          </p:cNvPr>
          <p:cNvSpPr>
            <a:spLocks noGrp="1"/>
          </p:cNvSpPr>
          <p:nvPr>
            <p:ph type="sldNum" sz="quarter" idx="12"/>
          </p:nvPr>
        </p:nvSpPr>
        <p:spPr/>
        <p:txBody>
          <a:bodyPr/>
          <a:lstStyle/>
          <a:p>
            <a:fld id="{39782D7F-8076-4C7F-BFFC-40DD6B3532A4}" type="slidenum">
              <a:rPr lang="en-IN" smtClean="0"/>
              <a:t>‹#›</a:t>
            </a:fld>
            <a:endParaRPr lang="en-IN"/>
          </a:p>
        </p:txBody>
      </p:sp>
    </p:spTree>
    <p:extLst>
      <p:ext uri="{BB962C8B-B14F-4D97-AF65-F5344CB8AC3E}">
        <p14:creationId xmlns:p14="http://schemas.microsoft.com/office/powerpoint/2010/main" val="1101242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607C7-D831-FA14-47F5-BD050CB5B57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30F1089-2EAE-8FC3-B6FD-D8325E1375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3801A69-6860-BF98-237D-E27830692C6F}"/>
              </a:ext>
            </a:extLst>
          </p:cNvPr>
          <p:cNvSpPr>
            <a:spLocks noGrp="1"/>
          </p:cNvSpPr>
          <p:nvPr>
            <p:ph type="dt" sz="half" idx="10"/>
          </p:nvPr>
        </p:nvSpPr>
        <p:spPr/>
        <p:txBody>
          <a:bodyPr/>
          <a:lstStyle/>
          <a:p>
            <a:fld id="{6A486F3A-1CE1-46A8-93A9-9C8A32DC0029}" type="datetimeFigureOut">
              <a:rPr lang="en-IN" smtClean="0"/>
              <a:t>30-01-2026</a:t>
            </a:fld>
            <a:endParaRPr lang="en-IN"/>
          </a:p>
        </p:txBody>
      </p:sp>
      <p:sp>
        <p:nvSpPr>
          <p:cNvPr id="5" name="Footer Placeholder 4">
            <a:extLst>
              <a:ext uri="{FF2B5EF4-FFF2-40B4-BE49-F238E27FC236}">
                <a16:creationId xmlns:a16="http://schemas.microsoft.com/office/drawing/2014/main" id="{7305EE54-4F73-3EDD-3820-6378B1C7F8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3331BA0-2A72-95F3-062E-C1AE403D63E2}"/>
              </a:ext>
            </a:extLst>
          </p:cNvPr>
          <p:cNvSpPr>
            <a:spLocks noGrp="1"/>
          </p:cNvSpPr>
          <p:nvPr>
            <p:ph type="sldNum" sz="quarter" idx="12"/>
          </p:nvPr>
        </p:nvSpPr>
        <p:spPr/>
        <p:txBody>
          <a:bodyPr/>
          <a:lstStyle/>
          <a:p>
            <a:fld id="{39782D7F-8076-4C7F-BFFC-40DD6B3532A4}" type="slidenum">
              <a:rPr lang="en-IN" smtClean="0"/>
              <a:t>‹#›</a:t>
            </a:fld>
            <a:endParaRPr lang="en-IN"/>
          </a:p>
        </p:txBody>
      </p:sp>
    </p:spTree>
    <p:extLst>
      <p:ext uri="{BB962C8B-B14F-4D97-AF65-F5344CB8AC3E}">
        <p14:creationId xmlns:p14="http://schemas.microsoft.com/office/powerpoint/2010/main" val="10819998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095DD6-A92B-C243-0523-4B42DDA55B3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62257DC-5249-A3DF-426E-62241376D6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96072A-8CC2-8500-13CC-7A885F496F9E}"/>
              </a:ext>
            </a:extLst>
          </p:cNvPr>
          <p:cNvSpPr>
            <a:spLocks noGrp="1"/>
          </p:cNvSpPr>
          <p:nvPr>
            <p:ph type="dt" sz="half" idx="10"/>
          </p:nvPr>
        </p:nvSpPr>
        <p:spPr/>
        <p:txBody>
          <a:bodyPr/>
          <a:lstStyle/>
          <a:p>
            <a:fld id="{6A486F3A-1CE1-46A8-93A9-9C8A32DC0029}" type="datetimeFigureOut">
              <a:rPr lang="en-IN" smtClean="0"/>
              <a:t>30-01-2026</a:t>
            </a:fld>
            <a:endParaRPr lang="en-IN"/>
          </a:p>
        </p:txBody>
      </p:sp>
      <p:sp>
        <p:nvSpPr>
          <p:cNvPr id="5" name="Footer Placeholder 4">
            <a:extLst>
              <a:ext uri="{FF2B5EF4-FFF2-40B4-BE49-F238E27FC236}">
                <a16:creationId xmlns:a16="http://schemas.microsoft.com/office/drawing/2014/main" id="{3B160E52-CEE9-2DCC-C4C7-C0DAB37DE91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CD55087-282D-AC45-B3D0-9F9DED810A41}"/>
              </a:ext>
            </a:extLst>
          </p:cNvPr>
          <p:cNvSpPr>
            <a:spLocks noGrp="1"/>
          </p:cNvSpPr>
          <p:nvPr>
            <p:ph type="sldNum" sz="quarter" idx="12"/>
          </p:nvPr>
        </p:nvSpPr>
        <p:spPr/>
        <p:txBody>
          <a:bodyPr/>
          <a:lstStyle/>
          <a:p>
            <a:fld id="{39782D7F-8076-4C7F-BFFC-40DD6B3532A4}" type="slidenum">
              <a:rPr lang="en-IN" smtClean="0"/>
              <a:t>‹#›</a:t>
            </a:fld>
            <a:endParaRPr lang="en-IN"/>
          </a:p>
        </p:txBody>
      </p:sp>
    </p:spTree>
    <p:extLst>
      <p:ext uri="{BB962C8B-B14F-4D97-AF65-F5344CB8AC3E}">
        <p14:creationId xmlns:p14="http://schemas.microsoft.com/office/powerpoint/2010/main" val="999085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8C095-A8E7-7918-6863-58CD945F0AA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2ED7CB3-4C46-3925-26A9-5E0FBE2098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45A4C8-294F-344A-E017-ECCB6E8FE3B6}"/>
              </a:ext>
            </a:extLst>
          </p:cNvPr>
          <p:cNvSpPr>
            <a:spLocks noGrp="1"/>
          </p:cNvSpPr>
          <p:nvPr>
            <p:ph type="dt" sz="half" idx="10"/>
          </p:nvPr>
        </p:nvSpPr>
        <p:spPr/>
        <p:txBody>
          <a:bodyPr/>
          <a:lstStyle/>
          <a:p>
            <a:fld id="{6A486F3A-1CE1-46A8-93A9-9C8A32DC0029}" type="datetimeFigureOut">
              <a:rPr lang="en-IN" smtClean="0"/>
              <a:t>30-01-2026</a:t>
            </a:fld>
            <a:endParaRPr lang="en-IN"/>
          </a:p>
        </p:txBody>
      </p:sp>
      <p:sp>
        <p:nvSpPr>
          <p:cNvPr id="5" name="Footer Placeholder 4">
            <a:extLst>
              <a:ext uri="{FF2B5EF4-FFF2-40B4-BE49-F238E27FC236}">
                <a16:creationId xmlns:a16="http://schemas.microsoft.com/office/drawing/2014/main" id="{FAB0B0B0-3DB4-A0F1-8F5F-03E9DBD7D75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504A36A-5115-7D69-61BB-6F294D643A1D}"/>
              </a:ext>
            </a:extLst>
          </p:cNvPr>
          <p:cNvSpPr>
            <a:spLocks noGrp="1"/>
          </p:cNvSpPr>
          <p:nvPr>
            <p:ph type="sldNum" sz="quarter" idx="12"/>
          </p:nvPr>
        </p:nvSpPr>
        <p:spPr/>
        <p:txBody>
          <a:bodyPr/>
          <a:lstStyle/>
          <a:p>
            <a:fld id="{39782D7F-8076-4C7F-BFFC-40DD6B3532A4}" type="slidenum">
              <a:rPr lang="en-IN" smtClean="0"/>
              <a:t>‹#›</a:t>
            </a:fld>
            <a:endParaRPr lang="en-IN"/>
          </a:p>
        </p:txBody>
      </p:sp>
    </p:spTree>
    <p:extLst>
      <p:ext uri="{BB962C8B-B14F-4D97-AF65-F5344CB8AC3E}">
        <p14:creationId xmlns:p14="http://schemas.microsoft.com/office/powerpoint/2010/main" val="2556129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ACC1B-1A9F-09EF-9D8D-38695AD20D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B655D6E-BB73-E637-F92C-3B08D91D9B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5F6DD7-B107-0EB1-88C3-2E5A0EFC050E}"/>
              </a:ext>
            </a:extLst>
          </p:cNvPr>
          <p:cNvSpPr>
            <a:spLocks noGrp="1"/>
          </p:cNvSpPr>
          <p:nvPr>
            <p:ph type="dt" sz="half" idx="10"/>
          </p:nvPr>
        </p:nvSpPr>
        <p:spPr/>
        <p:txBody>
          <a:bodyPr/>
          <a:lstStyle/>
          <a:p>
            <a:fld id="{6A486F3A-1CE1-46A8-93A9-9C8A32DC0029}" type="datetimeFigureOut">
              <a:rPr lang="en-IN" smtClean="0"/>
              <a:t>30-01-2026</a:t>
            </a:fld>
            <a:endParaRPr lang="en-IN"/>
          </a:p>
        </p:txBody>
      </p:sp>
      <p:sp>
        <p:nvSpPr>
          <p:cNvPr id="5" name="Footer Placeholder 4">
            <a:extLst>
              <a:ext uri="{FF2B5EF4-FFF2-40B4-BE49-F238E27FC236}">
                <a16:creationId xmlns:a16="http://schemas.microsoft.com/office/drawing/2014/main" id="{1A39B302-A5DA-B845-C58D-49345153345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4B943E9-FE99-073E-87B5-A31FBB09EBE7}"/>
              </a:ext>
            </a:extLst>
          </p:cNvPr>
          <p:cNvSpPr>
            <a:spLocks noGrp="1"/>
          </p:cNvSpPr>
          <p:nvPr>
            <p:ph type="sldNum" sz="quarter" idx="12"/>
          </p:nvPr>
        </p:nvSpPr>
        <p:spPr/>
        <p:txBody>
          <a:bodyPr/>
          <a:lstStyle/>
          <a:p>
            <a:fld id="{39782D7F-8076-4C7F-BFFC-40DD6B3532A4}" type="slidenum">
              <a:rPr lang="en-IN" smtClean="0"/>
              <a:t>‹#›</a:t>
            </a:fld>
            <a:endParaRPr lang="en-IN"/>
          </a:p>
        </p:txBody>
      </p:sp>
    </p:spTree>
    <p:extLst>
      <p:ext uri="{BB962C8B-B14F-4D97-AF65-F5344CB8AC3E}">
        <p14:creationId xmlns:p14="http://schemas.microsoft.com/office/powerpoint/2010/main" val="3661931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67092-05D9-D5E2-18AF-B50F3166281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A16E97F-8439-2769-3AC0-2632C4498A1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89228A4-28DE-FFDF-97B6-D9E70FD6E7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5438E0F-F560-8478-96EB-D2013562F2C9}"/>
              </a:ext>
            </a:extLst>
          </p:cNvPr>
          <p:cNvSpPr>
            <a:spLocks noGrp="1"/>
          </p:cNvSpPr>
          <p:nvPr>
            <p:ph type="dt" sz="half" idx="10"/>
          </p:nvPr>
        </p:nvSpPr>
        <p:spPr/>
        <p:txBody>
          <a:bodyPr/>
          <a:lstStyle/>
          <a:p>
            <a:fld id="{6A486F3A-1CE1-46A8-93A9-9C8A32DC0029}" type="datetimeFigureOut">
              <a:rPr lang="en-IN" smtClean="0"/>
              <a:t>30-01-2026</a:t>
            </a:fld>
            <a:endParaRPr lang="en-IN"/>
          </a:p>
        </p:txBody>
      </p:sp>
      <p:sp>
        <p:nvSpPr>
          <p:cNvPr id="6" name="Footer Placeholder 5">
            <a:extLst>
              <a:ext uri="{FF2B5EF4-FFF2-40B4-BE49-F238E27FC236}">
                <a16:creationId xmlns:a16="http://schemas.microsoft.com/office/drawing/2014/main" id="{8B63A340-67D7-F6E8-A0FA-37DACF379A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FCFD14A-9C0E-E75B-B422-0C076E673DF4}"/>
              </a:ext>
            </a:extLst>
          </p:cNvPr>
          <p:cNvSpPr>
            <a:spLocks noGrp="1"/>
          </p:cNvSpPr>
          <p:nvPr>
            <p:ph type="sldNum" sz="quarter" idx="12"/>
          </p:nvPr>
        </p:nvSpPr>
        <p:spPr/>
        <p:txBody>
          <a:bodyPr/>
          <a:lstStyle/>
          <a:p>
            <a:fld id="{39782D7F-8076-4C7F-BFFC-40DD6B3532A4}" type="slidenum">
              <a:rPr lang="en-IN" smtClean="0"/>
              <a:t>‹#›</a:t>
            </a:fld>
            <a:endParaRPr lang="en-IN"/>
          </a:p>
        </p:txBody>
      </p:sp>
    </p:spTree>
    <p:extLst>
      <p:ext uri="{BB962C8B-B14F-4D97-AF65-F5344CB8AC3E}">
        <p14:creationId xmlns:p14="http://schemas.microsoft.com/office/powerpoint/2010/main" val="4172365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CC32F-BB7E-75A5-C4F1-7AF2BA53778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AD2439A-96B9-8068-EA4A-EB57E6C9D8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849EEB8-ECC1-A2E5-4CA4-4DFD239E5E5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DDB641F-FACC-698B-9045-F3C6822480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3E74381-53B2-AD96-D569-00DAA9DE7D5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E7080B1-7EA4-B04B-7C6B-91572DF401D7}"/>
              </a:ext>
            </a:extLst>
          </p:cNvPr>
          <p:cNvSpPr>
            <a:spLocks noGrp="1"/>
          </p:cNvSpPr>
          <p:nvPr>
            <p:ph type="dt" sz="half" idx="10"/>
          </p:nvPr>
        </p:nvSpPr>
        <p:spPr/>
        <p:txBody>
          <a:bodyPr/>
          <a:lstStyle/>
          <a:p>
            <a:fld id="{6A486F3A-1CE1-46A8-93A9-9C8A32DC0029}" type="datetimeFigureOut">
              <a:rPr lang="en-IN" smtClean="0"/>
              <a:t>30-01-2026</a:t>
            </a:fld>
            <a:endParaRPr lang="en-IN"/>
          </a:p>
        </p:txBody>
      </p:sp>
      <p:sp>
        <p:nvSpPr>
          <p:cNvPr id="8" name="Footer Placeholder 7">
            <a:extLst>
              <a:ext uri="{FF2B5EF4-FFF2-40B4-BE49-F238E27FC236}">
                <a16:creationId xmlns:a16="http://schemas.microsoft.com/office/drawing/2014/main" id="{5AEA0365-7A8A-E90D-6F61-BF6998EC6E0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B7BF870-B339-2C20-B43E-C27B0B45A709}"/>
              </a:ext>
            </a:extLst>
          </p:cNvPr>
          <p:cNvSpPr>
            <a:spLocks noGrp="1"/>
          </p:cNvSpPr>
          <p:nvPr>
            <p:ph type="sldNum" sz="quarter" idx="12"/>
          </p:nvPr>
        </p:nvSpPr>
        <p:spPr/>
        <p:txBody>
          <a:bodyPr/>
          <a:lstStyle/>
          <a:p>
            <a:fld id="{39782D7F-8076-4C7F-BFFC-40DD6B3532A4}" type="slidenum">
              <a:rPr lang="en-IN" smtClean="0"/>
              <a:t>‹#›</a:t>
            </a:fld>
            <a:endParaRPr lang="en-IN"/>
          </a:p>
        </p:txBody>
      </p:sp>
    </p:spTree>
    <p:extLst>
      <p:ext uri="{BB962C8B-B14F-4D97-AF65-F5344CB8AC3E}">
        <p14:creationId xmlns:p14="http://schemas.microsoft.com/office/powerpoint/2010/main" val="3384546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E6B6C-3287-A26E-6C7D-D54B606A134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AFD65E4-E676-7815-7B28-86B2119D599A}"/>
              </a:ext>
            </a:extLst>
          </p:cNvPr>
          <p:cNvSpPr>
            <a:spLocks noGrp="1"/>
          </p:cNvSpPr>
          <p:nvPr>
            <p:ph type="dt" sz="half" idx="10"/>
          </p:nvPr>
        </p:nvSpPr>
        <p:spPr/>
        <p:txBody>
          <a:bodyPr/>
          <a:lstStyle/>
          <a:p>
            <a:fld id="{6A486F3A-1CE1-46A8-93A9-9C8A32DC0029}" type="datetimeFigureOut">
              <a:rPr lang="en-IN" smtClean="0"/>
              <a:t>30-01-2026</a:t>
            </a:fld>
            <a:endParaRPr lang="en-IN"/>
          </a:p>
        </p:txBody>
      </p:sp>
      <p:sp>
        <p:nvSpPr>
          <p:cNvPr id="4" name="Footer Placeholder 3">
            <a:extLst>
              <a:ext uri="{FF2B5EF4-FFF2-40B4-BE49-F238E27FC236}">
                <a16:creationId xmlns:a16="http://schemas.microsoft.com/office/drawing/2014/main" id="{CFB9DD7E-73E0-C5B1-58E1-E7D032E8CC6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D35D7AF-7C6B-A771-43F0-419BCC6B1E9B}"/>
              </a:ext>
            </a:extLst>
          </p:cNvPr>
          <p:cNvSpPr>
            <a:spLocks noGrp="1"/>
          </p:cNvSpPr>
          <p:nvPr>
            <p:ph type="sldNum" sz="quarter" idx="12"/>
          </p:nvPr>
        </p:nvSpPr>
        <p:spPr/>
        <p:txBody>
          <a:bodyPr/>
          <a:lstStyle/>
          <a:p>
            <a:fld id="{39782D7F-8076-4C7F-BFFC-40DD6B3532A4}" type="slidenum">
              <a:rPr lang="en-IN" smtClean="0"/>
              <a:t>‹#›</a:t>
            </a:fld>
            <a:endParaRPr lang="en-IN"/>
          </a:p>
        </p:txBody>
      </p:sp>
    </p:spTree>
    <p:extLst>
      <p:ext uri="{BB962C8B-B14F-4D97-AF65-F5344CB8AC3E}">
        <p14:creationId xmlns:p14="http://schemas.microsoft.com/office/powerpoint/2010/main" val="4114097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D4E0D2-1B5C-1226-95C8-829D8744251F}"/>
              </a:ext>
            </a:extLst>
          </p:cNvPr>
          <p:cNvSpPr>
            <a:spLocks noGrp="1"/>
          </p:cNvSpPr>
          <p:nvPr>
            <p:ph type="dt" sz="half" idx="10"/>
          </p:nvPr>
        </p:nvSpPr>
        <p:spPr/>
        <p:txBody>
          <a:bodyPr/>
          <a:lstStyle/>
          <a:p>
            <a:fld id="{6A486F3A-1CE1-46A8-93A9-9C8A32DC0029}" type="datetimeFigureOut">
              <a:rPr lang="en-IN" smtClean="0"/>
              <a:t>30-01-2026</a:t>
            </a:fld>
            <a:endParaRPr lang="en-IN"/>
          </a:p>
        </p:txBody>
      </p:sp>
      <p:sp>
        <p:nvSpPr>
          <p:cNvPr id="3" name="Footer Placeholder 2">
            <a:extLst>
              <a:ext uri="{FF2B5EF4-FFF2-40B4-BE49-F238E27FC236}">
                <a16:creationId xmlns:a16="http://schemas.microsoft.com/office/drawing/2014/main" id="{CE1982BA-5D6C-DFEF-76FD-9981A68E10C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CBA5314-8758-B402-031A-E3F83DDCF1CA}"/>
              </a:ext>
            </a:extLst>
          </p:cNvPr>
          <p:cNvSpPr>
            <a:spLocks noGrp="1"/>
          </p:cNvSpPr>
          <p:nvPr>
            <p:ph type="sldNum" sz="quarter" idx="12"/>
          </p:nvPr>
        </p:nvSpPr>
        <p:spPr/>
        <p:txBody>
          <a:bodyPr/>
          <a:lstStyle/>
          <a:p>
            <a:fld id="{39782D7F-8076-4C7F-BFFC-40DD6B3532A4}" type="slidenum">
              <a:rPr lang="en-IN" smtClean="0"/>
              <a:t>‹#›</a:t>
            </a:fld>
            <a:endParaRPr lang="en-IN"/>
          </a:p>
        </p:txBody>
      </p:sp>
    </p:spTree>
    <p:extLst>
      <p:ext uri="{BB962C8B-B14F-4D97-AF65-F5344CB8AC3E}">
        <p14:creationId xmlns:p14="http://schemas.microsoft.com/office/powerpoint/2010/main" val="4118226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E46BE-B131-1858-3B3D-F7984EBB90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7F1D966-C1DD-4974-5A90-466021F9F7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84B2990-2C47-4F69-C951-EA302F8496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32E61D-47DA-066D-C428-6174F129E4EC}"/>
              </a:ext>
            </a:extLst>
          </p:cNvPr>
          <p:cNvSpPr>
            <a:spLocks noGrp="1"/>
          </p:cNvSpPr>
          <p:nvPr>
            <p:ph type="dt" sz="half" idx="10"/>
          </p:nvPr>
        </p:nvSpPr>
        <p:spPr/>
        <p:txBody>
          <a:bodyPr/>
          <a:lstStyle/>
          <a:p>
            <a:fld id="{6A486F3A-1CE1-46A8-93A9-9C8A32DC0029}" type="datetimeFigureOut">
              <a:rPr lang="en-IN" smtClean="0"/>
              <a:t>30-01-2026</a:t>
            </a:fld>
            <a:endParaRPr lang="en-IN"/>
          </a:p>
        </p:txBody>
      </p:sp>
      <p:sp>
        <p:nvSpPr>
          <p:cNvPr id="6" name="Footer Placeholder 5">
            <a:extLst>
              <a:ext uri="{FF2B5EF4-FFF2-40B4-BE49-F238E27FC236}">
                <a16:creationId xmlns:a16="http://schemas.microsoft.com/office/drawing/2014/main" id="{1BE96D61-CE26-EF72-EA1E-E09670A84DB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C44F6EF-71EC-5E08-FEB3-AF086A88E5D5}"/>
              </a:ext>
            </a:extLst>
          </p:cNvPr>
          <p:cNvSpPr>
            <a:spLocks noGrp="1"/>
          </p:cNvSpPr>
          <p:nvPr>
            <p:ph type="sldNum" sz="quarter" idx="12"/>
          </p:nvPr>
        </p:nvSpPr>
        <p:spPr/>
        <p:txBody>
          <a:bodyPr/>
          <a:lstStyle/>
          <a:p>
            <a:fld id="{39782D7F-8076-4C7F-BFFC-40DD6B3532A4}" type="slidenum">
              <a:rPr lang="en-IN" smtClean="0"/>
              <a:t>‹#›</a:t>
            </a:fld>
            <a:endParaRPr lang="en-IN"/>
          </a:p>
        </p:txBody>
      </p:sp>
    </p:spTree>
    <p:extLst>
      <p:ext uri="{BB962C8B-B14F-4D97-AF65-F5344CB8AC3E}">
        <p14:creationId xmlns:p14="http://schemas.microsoft.com/office/powerpoint/2010/main" val="416181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52A64-131D-E05F-6411-2E6ACA31A3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A803FC3-6938-23A2-50FD-BCEC66B026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ACE82B6-AA3A-841B-517E-77F5D51F94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F9A0B3-8897-0944-732C-CAD6CC4EAC33}"/>
              </a:ext>
            </a:extLst>
          </p:cNvPr>
          <p:cNvSpPr>
            <a:spLocks noGrp="1"/>
          </p:cNvSpPr>
          <p:nvPr>
            <p:ph type="dt" sz="half" idx="10"/>
          </p:nvPr>
        </p:nvSpPr>
        <p:spPr/>
        <p:txBody>
          <a:bodyPr/>
          <a:lstStyle/>
          <a:p>
            <a:fld id="{6A486F3A-1CE1-46A8-93A9-9C8A32DC0029}" type="datetimeFigureOut">
              <a:rPr lang="en-IN" smtClean="0"/>
              <a:t>30-01-2026</a:t>
            </a:fld>
            <a:endParaRPr lang="en-IN"/>
          </a:p>
        </p:txBody>
      </p:sp>
      <p:sp>
        <p:nvSpPr>
          <p:cNvPr id="6" name="Footer Placeholder 5">
            <a:extLst>
              <a:ext uri="{FF2B5EF4-FFF2-40B4-BE49-F238E27FC236}">
                <a16:creationId xmlns:a16="http://schemas.microsoft.com/office/drawing/2014/main" id="{F2E2D5F1-D3A2-14C4-17DA-AC334283946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F314CD9-F6C9-0684-9EC0-9CF22CD430E0}"/>
              </a:ext>
            </a:extLst>
          </p:cNvPr>
          <p:cNvSpPr>
            <a:spLocks noGrp="1"/>
          </p:cNvSpPr>
          <p:nvPr>
            <p:ph type="sldNum" sz="quarter" idx="12"/>
          </p:nvPr>
        </p:nvSpPr>
        <p:spPr/>
        <p:txBody>
          <a:bodyPr/>
          <a:lstStyle/>
          <a:p>
            <a:fld id="{39782D7F-8076-4C7F-BFFC-40DD6B3532A4}" type="slidenum">
              <a:rPr lang="en-IN" smtClean="0"/>
              <a:t>‹#›</a:t>
            </a:fld>
            <a:endParaRPr lang="en-IN"/>
          </a:p>
        </p:txBody>
      </p:sp>
    </p:spTree>
    <p:extLst>
      <p:ext uri="{BB962C8B-B14F-4D97-AF65-F5344CB8AC3E}">
        <p14:creationId xmlns:p14="http://schemas.microsoft.com/office/powerpoint/2010/main" val="773775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4487A2-F2E0-B50A-A36B-8D0345B1C1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1B30D73-C918-A9D4-E1A3-13D161C27C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16FEB7-B424-2CB8-7A5A-33020681E8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486F3A-1CE1-46A8-93A9-9C8A32DC0029}" type="datetimeFigureOut">
              <a:rPr lang="en-IN" smtClean="0"/>
              <a:t>30-01-2026</a:t>
            </a:fld>
            <a:endParaRPr lang="en-IN"/>
          </a:p>
        </p:txBody>
      </p:sp>
      <p:sp>
        <p:nvSpPr>
          <p:cNvPr id="5" name="Footer Placeholder 4">
            <a:extLst>
              <a:ext uri="{FF2B5EF4-FFF2-40B4-BE49-F238E27FC236}">
                <a16:creationId xmlns:a16="http://schemas.microsoft.com/office/drawing/2014/main" id="{63CA6956-F83B-C4B0-DD1D-7C1E4D8400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97C273A-13D9-8178-3DE2-0468123CB5B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782D7F-8076-4C7F-BFFC-40DD6B3532A4}" type="slidenum">
              <a:rPr lang="en-IN" smtClean="0"/>
              <a:t>‹#›</a:t>
            </a:fld>
            <a:endParaRPr lang="en-IN"/>
          </a:p>
        </p:txBody>
      </p:sp>
    </p:spTree>
    <p:extLst>
      <p:ext uri="{BB962C8B-B14F-4D97-AF65-F5344CB8AC3E}">
        <p14:creationId xmlns:p14="http://schemas.microsoft.com/office/powerpoint/2010/main" val="60350040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450+ Orange Powerpoint Template Stock Photos, Pictures &amp; Royalty-Free  Images - iStock">
            <a:extLst>
              <a:ext uri="{FF2B5EF4-FFF2-40B4-BE49-F238E27FC236}">
                <a16:creationId xmlns:a16="http://schemas.microsoft.com/office/drawing/2014/main" id="{125AE8ED-2E6F-0F70-0FA8-B19C6F454D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720" y="1"/>
            <a:ext cx="12278720" cy="68579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466AB52-3A44-4038-C5E9-38CE3C68C858}"/>
              </a:ext>
            </a:extLst>
          </p:cNvPr>
          <p:cNvPicPr>
            <a:picLocks noChangeAspect="1"/>
          </p:cNvPicPr>
          <p:nvPr/>
        </p:nvPicPr>
        <p:blipFill>
          <a:blip r:embed="rId3"/>
          <a:stretch>
            <a:fillRect/>
          </a:stretch>
        </p:blipFill>
        <p:spPr>
          <a:xfrm>
            <a:off x="2192594" y="160837"/>
            <a:ext cx="7777316" cy="1859751"/>
          </a:xfrm>
          <a:prstGeom prst="rect">
            <a:avLst/>
          </a:prstGeom>
        </p:spPr>
      </p:pic>
      <p:sp>
        <p:nvSpPr>
          <p:cNvPr id="6" name="TextBox 5">
            <a:extLst>
              <a:ext uri="{FF2B5EF4-FFF2-40B4-BE49-F238E27FC236}">
                <a16:creationId xmlns:a16="http://schemas.microsoft.com/office/drawing/2014/main" id="{C15C2D6C-2B5F-A623-5249-502CEA2552E8}"/>
              </a:ext>
            </a:extLst>
          </p:cNvPr>
          <p:cNvSpPr txBox="1"/>
          <p:nvPr/>
        </p:nvSpPr>
        <p:spPr>
          <a:xfrm>
            <a:off x="3033252" y="2297712"/>
            <a:ext cx="6096000" cy="584775"/>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PROJECT ON</a:t>
            </a:r>
            <a:endParaRPr lang="en-IN" sz="32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D3294AF5-63CF-2670-B748-C70F27776B16}"/>
              </a:ext>
            </a:extLst>
          </p:cNvPr>
          <p:cNvSpPr txBox="1"/>
          <p:nvPr/>
        </p:nvSpPr>
        <p:spPr>
          <a:xfrm>
            <a:off x="2050026" y="3254416"/>
            <a:ext cx="8062452" cy="1077218"/>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MYNTRA WEBSITE DATA SCRAPING </a:t>
            </a:r>
          </a:p>
          <a:p>
            <a:pPr algn="ctr"/>
            <a:r>
              <a:rPr lang="en-US" sz="3200" b="1" dirty="0">
                <a:latin typeface="Times New Roman" panose="02020603050405020304" pitchFamily="18" charset="0"/>
                <a:cs typeface="Times New Roman" panose="02020603050405020304" pitchFamily="18" charset="0"/>
              </a:rPr>
              <a:t>AND ANALYSIS USING SELENIUM</a:t>
            </a:r>
            <a:endParaRPr lang="en-IN" sz="32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839510F9-3D69-3110-86C6-A3B4469A3C7A}"/>
              </a:ext>
            </a:extLst>
          </p:cNvPr>
          <p:cNvSpPr txBox="1"/>
          <p:nvPr/>
        </p:nvSpPr>
        <p:spPr>
          <a:xfrm>
            <a:off x="7905135" y="4939539"/>
            <a:ext cx="4011562" cy="1200329"/>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Name: Sura Varsha</a:t>
            </a:r>
          </a:p>
          <a:p>
            <a:r>
              <a:rPr lang="en-US" sz="2400" dirty="0">
                <a:latin typeface="Times New Roman" panose="02020603050405020304" pitchFamily="18" charset="0"/>
                <a:cs typeface="Times New Roman" panose="02020603050405020304" pitchFamily="18" charset="0"/>
              </a:rPr>
              <a:t>Batch: 435</a:t>
            </a:r>
          </a:p>
          <a:p>
            <a:r>
              <a:rPr lang="en-US" sz="2400" dirty="0">
                <a:latin typeface="Times New Roman" panose="02020603050405020304" pitchFamily="18" charset="0"/>
                <a:cs typeface="Times New Roman" panose="02020603050405020304" pitchFamily="18" charset="0"/>
              </a:rPr>
              <a:t>Innomatics Research Labs</a:t>
            </a:r>
          </a:p>
        </p:txBody>
      </p:sp>
    </p:spTree>
    <p:extLst>
      <p:ext uri="{BB962C8B-B14F-4D97-AF65-F5344CB8AC3E}">
        <p14:creationId xmlns:p14="http://schemas.microsoft.com/office/powerpoint/2010/main" val="2051976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6" descr="450+ Orange Powerpoint Template Stock Photos, Pictures &amp; Royalty-Free  Images - iStock">
            <a:extLst>
              <a:ext uri="{FF2B5EF4-FFF2-40B4-BE49-F238E27FC236}">
                <a16:creationId xmlns:a16="http://schemas.microsoft.com/office/drawing/2014/main" id="{7E7E46C5-CF5D-91A5-513B-F8DC3DA235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60" y="1"/>
            <a:ext cx="12278720" cy="685799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BDC756A-E822-991A-125A-C358D56621EB}"/>
              </a:ext>
            </a:extLst>
          </p:cNvPr>
          <p:cNvSpPr txBox="1"/>
          <p:nvPr/>
        </p:nvSpPr>
        <p:spPr>
          <a:xfrm>
            <a:off x="707923" y="783811"/>
            <a:ext cx="8642554" cy="400110"/>
          </a:xfrm>
          <a:prstGeom prst="rect">
            <a:avLst/>
          </a:prstGeom>
          <a:noFill/>
        </p:spPr>
        <p:txBody>
          <a:bodyPr wrap="square">
            <a:spAutoFit/>
          </a:bodyPr>
          <a:lstStyle/>
          <a:p>
            <a:pPr algn="l">
              <a:spcBef>
                <a:spcPts val="1089"/>
              </a:spcBef>
              <a:spcAft>
                <a:spcPts val="726"/>
              </a:spcAft>
              <a:buNone/>
            </a:pPr>
            <a:r>
              <a:rPr lang="en-US" sz="2000" b="1" i="0" dirty="0">
                <a:effectLst/>
                <a:latin typeface="Times New Roman" panose="02020603050405020304" pitchFamily="18" charset="0"/>
                <a:cs typeface="Times New Roman" panose="02020603050405020304" pitchFamily="18" charset="0"/>
              </a:rPr>
              <a:t>Is there an association between Price Range and Rating Category?</a:t>
            </a:r>
          </a:p>
        </p:txBody>
      </p:sp>
      <p:pic>
        <p:nvPicPr>
          <p:cNvPr id="9" name="Picture 8">
            <a:extLst>
              <a:ext uri="{FF2B5EF4-FFF2-40B4-BE49-F238E27FC236}">
                <a16:creationId xmlns:a16="http://schemas.microsoft.com/office/drawing/2014/main" id="{EED36036-57C0-52EF-C9B2-D7BA72F302A5}"/>
              </a:ext>
            </a:extLst>
          </p:cNvPr>
          <p:cNvPicPr>
            <a:picLocks noChangeAspect="1"/>
          </p:cNvPicPr>
          <p:nvPr/>
        </p:nvPicPr>
        <p:blipFill>
          <a:blip r:embed="rId3"/>
          <a:stretch>
            <a:fillRect/>
          </a:stretch>
        </p:blipFill>
        <p:spPr>
          <a:xfrm>
            <a:off x="1693362" y="1720745"/>
            <a:ext cx="8805275" cy="4600430"/>
          </a:xfrm>
          <a:prstGeom prst="rect">
            <a:avLst/>
          </a:prstGeom>
        </p:spPr>
      </p:pic>
    </p:spTree>
    <p:extLst>
      <p:ext uri="{BB962C8B-B14F-4D97-AF65-F5344CB8AC3E}">
        <p14:creationId xmlns:p14="http://schemas.microsoft.com/office/powerpoint/2010/main" val="11164284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450+ Orange Powerpoint Template Stock Photos, Pictures &amp; Royalty-Free  Images - iStock">
            <a:extLst>
              <a:ext uri="{FF2B5EF4-FFF2-40B4-BE49-F238E27FC236}">
                <a16:creationId xmlns:a16="http://schemas.microsoft.com/office/drawing/2014/main" id="{2522593A-FA92-DE26-389E-F7BEC09197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720" y="1"/>
            <a:ext cx="12278720" cy="68579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7F8109B-4111-A1BB-893D-BA2756CC5CD4}"/>
              </a:ext>
            </a:extLst>
          </p:cNvPr>
          <p:cNvSpPr txBox="1"/>
          <p:nvPr/>
        </p:nvSpPr>
        <p:spPr>
          <a:xfrm>
            <a:off x="668594" y="943897"/>
            <a:ext cx="8780206"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RECOMMENDATIONS AND INSIGHTS:</a:t>
            </a:r>
            <a:endParaRPr lang="en-IN" sz="36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88FB428-207E-5063-50B0-7111DDA8F808}"/>
              </a:ext>
            </a:extLst>
          </p:cNvPr>
          <p:cNvSpPr txBox="1"/>
          <p:nvPr/>
        </p:nvSpPr>
        <p:spPr>
          <a:xfrm>
            <a:off x="668594" y="1970123"/>
            <a:ext cx="10982632" cy="1618651"/>
          </a:xfrm>
          <a:prstGeom prst="rect">
            <a:avLst/>
          </a:prstGeom>
          <a:noFill/>
        </p:spPr>
        <p:txBody>
          <a:bodyPr wrap="square">
            <a:spAutoFit/>
          </a:bodyPr>
          <a:lstStyle/>
          <a:p>
            <a:pPr algn="just"/>
            <a:r>
              <a:rPr lang="en-US" sz="2400" dirty="0">
                <a:latin typeface="Times New Roman" panose="02020603050405020304" pitchFamily="18" charset="0"/>
                <a:cs typeface="Times New Roman" panose="02020603050405020304" pitchFamily="18" charset="0"/>
              </a:rPr>
              <a:t>Focus on high-rated and popular products to boost sales and customer loyalty. Analyze low-performing products to identify areas for improvement in quality, features, or design. Use insights from product trends and customer preferences to make strategic business decisions and stay competitive in the market.</a:t>
            </a:r>
            <a:endParaRPr lang="en-IN" sz="24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4ACE56A0-746B-27CC-0265-29D84C876AA5}"/>
              </a:ext>
            </a:extLst>
          </p:cNvPr>
          <p:cNvSpPr txBox="1"/>
          <p:nvPr/>
        </p:nvSpPr>
        <p:spPr>
          <a:xfrm>
            <a:off x="668594" y="3968670"/>
            <a:ext cx="10982632" cy="1938992"/>
          </a:xfrm>
          <a:prstGeom prst="rect">
            <a:avLst/>
          </a:prstGeom>
          <a:noFill/>
        </p:spPr>
        <p:txBody>
          <a:bodyPr wrap="square">
            <a:spAutoFit/>
          </a:bodyPr>
          <a:lstStyle/>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Roadster has the highest number of products, making it the most widely available brand on Myntra.</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All the top 10 brands have average ratings close to 4.5–4.8, indicating that customers generally rate these brands highly.</a:t>
            </a:r>
          </a:p>
          <a:p>
            <a:pPr marL="342900" indent="-342900">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59800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450+ Orange Powerpoint Template Stock Photos, Pictures &amp; Royalty-Free  Images - iStock">
            <a:extLst>
              <a:ext uri="{FF2B5EF4-FFF2-40B4-BE49-F238E27FC236}">
                <a16:creationId xmlns:a16="http://schemas.microsoft.com/office/drawing/2014/main" id="{2CFCC5F0-FDED-A23A-4FAE-83A9A7D490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60" y="1"/>
            <a:ext cx="12278720" cy="68579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7A836F7-3579-6F63-365A-BA429D4A26C0}"/>
              </a:ext>
            </a:extLst>
          </p:cNvPr>
          <p:cNvSpPr txBox="1"/>
          <p:nvPr/>
        </p:nvSpPr>
        <p:spPr>
          <a:xfrm>
            <a:off x="629266" y="932864"/>
            <a:ext cx="3854245"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CONCLUSION:</a:t>
            </a:r>
            <a:endParaRPr lang="en-IN" sz="36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59B857B1-C63C-EBE3-0C1F-135F8796B65B}"/>
              </a:ext>
            </a:extLst>
          </p:cNvPr>
          <p:cNvSpPr txBox="1"/>
          <p:nvPr/>
        </p:nvSpPr>
        <p:spPr>
          <a:xfrm>
            <a:off x="629265" y="2512057"/>
            <a:ext cx="11071121" cy="1569660"/>
          </a:xfrm>
          <a:prstGeom prst="rect">
            <a:avLst/>
          </a:prstGeom>
          <a:noFill/>
        </p:spPr>
        <p:txBody>
          <a:bodyPr wrap="square">
            <a:spAutoFit/>
          </a:bodyPr>
          <a:lstStyle/>
          <a:p>
            <a:pPr algn="just"/>
            <a:r>
              <a:rPr lang="en-US" sz="2400" dirty="0">
                <a:latin typeface="Times New Roman" panose="02020603050405020304" pitchFamily="18" charset="0"/>
                <a:cs typeface="Times New Roman" panose="02020603050405020304" pitchFamily="18" charset="0"/>
              </a:rPr>
              <a:t>The Myntra website data scraping and analysis project successfully extracted and organized product information using Selenium, enabling insights into trends, pricing, and ratings. This automated approach demonstrates the efficiency of web scraping for market analysis and data-driven decision making.</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9511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036170-27F5-3A95-0E25-97A103DDB0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06989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9F63412-82F2-B8D8-EF88-CA9D7F128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337026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450+ Orange Powerpoint Template Stock Photos, Pictures &amp; Royalty-Free  Images - iStock">
            <a:extLst>
              <a:ext uri="{FF2B5EF4-FFF2-40B4-BE49-F238E27FC236}">
                <a16:creationId xmlns:a16="http://schemas.microsoft.com/office/drawing/2014/main" id="{D4298DD8-2945-80D1-1757-1380766EEB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720" y="1"/>
            <a:ext cx="12278720" cy="68579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CD02078-1DF4-6ABC-BF66-5499763E9758}"/>
              </a:ext>
            </a:extLst>
          </p:cNvPr>
          <p:cNvSpPr txBox="1"/>
          <p:nvPr/>
        </p:nvSpPr>
        <p:spPr>
          <a:xfrm>
            <a:off x="501444" y="382159"/>
            <a:ext cx="2241755"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AGENDA</a:t>
            </a:r>
            <a:endParaRPr lang="en-IN" sz="36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21C0B5F-5CF6-F74E-6738-58AC917117D1}"/>
              </a:ext>
            </a:extLst>
          </p:cNvPr>
          <p:cNvSpPr txBox="1"/>
          <p:nvPr/>
        </p:nvSpPr>
        <p:spPr>
          <a:xfrm>
            <a:off x="540772" y="1337186"/>
            <a:ext cx="6194325" cy="4585871"/>
          </a:xfrm>
          <a:prstGeom prst="rect">
            <a:avLst/>
          </a:prstGeom>
          <a:noFill/>
        </p:spPr>
        <p:txBody>
          <a:bodyPr wrap="square" rtlCol="0">
            <a:spAutoFit/>
          </a:bodyPr>
          <a:lstStyle/>
          <a:p>
            <a:endParaRPr lang="en-US" sz="32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Business Problem</a:t>
            </a:r>
          </a:p>
          <a:p>
            <a:pPr marL="285750" indent="-28575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Problem Statement</a:t>
            </a:r>
          </a:p>
          <a:p>
            <a:pPr marL="285750" indent="-28575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Business Objective</a:t>
            </a:r>
          </a:p>
          <a:p>
            <a:pPr marL="285750" indent="-28575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Data Source</a:t>
            </a:r>
          </a:p>
          <a:p>
            <a:pPr marL="285750" indent="-28575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Visualization</a:t>
            </a:r>
          </a:p>
          <a:p>
            <a:pPr marL="285750" indent="-28575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Recommendations &amp; Insights</a:t>
            </a:r>
          </a:p>
          <a:p>
            <a:pPr marL="285750" indent="-285750">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Conclusion</a:t>
            </a:r>
          </a:p>
          <a:p>
            <a:pPr marL="285750" indent="-285750">
              <a:buFont typeface="Arial" panose="020B0604020202020204" pitchFamily="34" charset="0"/>
              <a:buChar char="•"/>
            </a:pPr>
            <a:endParaRPr lang="en-US" dirty="0"/>
          </a:p>
          <a:p>
            <a:endParaRPr lang="en-IN" dirty="0"/>
          </a:p>
        </p:txBody>
      </p:sp>
      <p:pic>
        <p:nvPicPr>
          <p:cNvPr id="12" name="Picture 11">
            <a:extLst>
              <a:ext uri="{FF2B5EF4-FFF2-40B4-BE49-F238E27FC236}">
                <a16:creationId xmlns:a16="http://schemas.microsoft.com/office/drawing/2014/main" id="{93EE9184-006F-7C57-C70F-B7E94EFADF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7675" y="1337186"/>
            <a:ext cx="4707482" cy="4691212"/>
          </a:xfrm>
          <a:prstGeom prst="rect">
            <a:avLst/>
          </a:prstGeom>
        </p:spPr>
      </p:pic>
    </p:spTree>
    <p:extLst>
      <p:ext uri="{BB962C8B-B14F-4D97-AF65-F5344CB8AC3E}">
        <p14:creationId xmlns:p14="http://schemas.microsoft.com/office/powerpoint/2010/main" val="2341326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450+ Orange Powerpoint Template Stock Photos, Pictures &amp; Royalty-Free  Images - iStock">
            <a:extLst>
              <a:ext uri="{FF2B5EF4-FFF2-40B4-BE49-F238E27FC236}">
                <a16:creationId xmlns:a16="http://schemas.microsoft.com/office/drawing/2014/main" id="{16D18430-5130-FE96-A455-BDEF0F7700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720" y="1"/>
            <a:ext cx="12278720" cy="68579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BAF551C-5B48-C7B1-1791-DE7D957D46D9}"/>
              </a:ext>
            </a:extLst>
          </p:cNvPr>
          <p:cNvSpPr txBox="1"/>
          <p:nvPr/>
        </p:nvSpPr>
        <p:spPr>
          <a:xfrm>
            <a:off x="521109" y="978794"/>
            <a:ext cx="5358384"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BUSINESS PROBLEM:</a:t>
            </a:r>
            <a:endParaRPr lang="en-IN" sz="36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AD58B85-1544-9181-177C-1167026CB546}"/>
              </a:ext>
            </a:extLst>
          </p:cNvPr>
          <p:cNvSpPr txBox="1"/>
          <p:nvPr/>
        </p:nvSpPr>
        <p:spPr>
          <a:xfrm>
            <a:off x="5515897" y="2671901"/>
            <a:ext cx="5750975" cy="2308324"/>
          </a:xfrm>
          <a:prstGeom prst="rect">
            <a:avLst/>
          </a:prstGeom>
          <a:noFill/>
        </p:spPr>
        <p:txBody>
          <a:bodyPr wrap="square">
            <a:spAutoFit/>
          </a:bodyPr>
          <a:lstStyle/>
          <a:p>
            <a:pPr algn="just">
              <a:buNone/>
            </a:pPr>
            <a:r>
              <a:rPr lang="en-US" sz="2400" dirty="0">
                <a:latin typeface="Times New Roman" panose="02020603050405020304" pitchFamily="18" charset="0"/>
                <a:cs typeface="Times New Roman" panose="02020603050405020304" pitchFamily="18" charset="0"/>
              </a:rPr>
              <a:t>Myntra’s product data is available only in unstructured web formats, making it difficult for businesses to analyze pricing, brand performance, and customer demand. This lack of structured data limits data-driven decision-making and competitive analysis.</a:t>
            </a:r>
          </a:p>
        </p:txBody>
      </p:sp>
      <p:pic>
        <p:nvPicPr>
          <p:cNvPr id="5" name="Picture 4">
            <a:extLst>
              <a:ext uri="{FF2B5EF4-FFF2-40B4-BE49-F238E27FC236}">
                <a16:creationId xmlns:a16="http://schemas.microsoft.com/office/drawing/2014/main" id="{C6803B98-2B92-9A5B-A109-3AD05C90BB39}"/>
              </a:ext>
            </a:extLst>
          </p:cNvPr>
          <p:cNvPicPr>
            <a:picLocks noChangeAspect="1"/>
          </p:cNvPicPr>
          <p:nvPr/>
        </p:nvPicPr>
        <p:blipFill>
          <a:blip r:embed="rId3"/>
          <a:stretch>
            <a:fillRect/>
          </a:stretch>
        </p:blipFill>
        <p:spPr>
          <a:xfrm>
            <a:off x="934441" y="2601755"/>
            <a:ext cx="3125262" cy="3107326"/>
          </a:xfrm>
          <a:prstGeom prst="rect">
            <a:avLst/>
          </a:prstGeom>
        </p:spPr>
      </p:pic>
    </p:spTree>
    <p:extLst>
      <p:ext uri="{BB962C8B-B14F-4D97-AF65-F5344CB8AC3E}">
        <p14:creationId xmlns:p14="http://schemas.microsoft.com/office/powerpoint/2010/main" val="2245605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450+ Orange Powerpoint Template Stock Photos, Pictures &amp; Royalty-Free  Images - iStock">
            <a:extLst>
              <a:ext uri="{FF2B5EF4-FFF2-40B4-BE49-F238E27FC236}">
                <a16:creationId xmlns:a16="http://schemas.microsoft.com/office/drawing/2014/main" id="{6D90298A-3CF9-D191-24AA-DEDDA88877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720" y="1"/>
            <a:ext cx="12278720" cy="68579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0E86C7A-7181-E9BD-D144-EB12057CEAA7}"/>
              </a:ext>
            </a:extLst>
          </p:cNvPr>
          <p:cNvSpPr txBox="1"/>
          <p:nvPr/>
        </p:nvSpPr>
        <p:spPr>
          <a:xfrm>
            <a:off x="511277" y="914400"/>
            <a:ext cx="6243483"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PROBLEM STATEMENT:</a:t>
            </a:r>
            <a:endParaRPr lang="en-IN" sz="36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53003699-3546-A25A-C56C-90AD73A1BBB5}"/>
              </a:ext>
            </a:extLst>
          </p:cNvPr>
          <p:cNvSpPr txBox="1"/>
          <p:nvPr/>
        </p:nvSpPr>
        <p:spPr>
          <a:xfrm>
            <a:off x="481780" y="2644170"/>
            <a:ext cx="11228439" cy="1569660"/>
          </a:xfrm>
          <a:prstGeom prst="rect">
            <a:avLst/>
          </a:prstGeom>
          <a:noFill/>
        </p:spPr>
        <p:txBody>
          <a:bodyPr wrap="square">
            <a:spAutoFit/>
          </a:bodyPr>
          <a:lstStyle/>
          <a:p>
            <a:pPr algn="just">
              <a:buNone/>
            </a:pPr>
            <a:r>
              <a:rPr lang="en-US" sz="2400" dirty="0">
                <a:latin typeface="Times New Roman" panose="02020603050405020304" pitchFamily="18" charset="0"/>
                <a:cs typeface="Times New Roman" panose="02020603050405020304" pitchFamily="18" charset="0"/>
              </a:rPr>
              <a:t>Developed a Selenium-based web scraping system to extract around 2000 product listings from Myntra, followed by data cleaning, exploratory data analysis, and hypothesis testing to identify pricing trends, customer preferences and brand performance in the e-commerce fashion domain.</a:t>
            </a:r>
          </a:p>
        </p:txBody>
      </p:sp>
    </p:spTree>
    <p:extLst>
      <p:ext uri="{BB962C8B-B14F-4D97-AF65-F5344CB8AC3E}">
        <p14:creationId xmlns:p14="http://schemas.microsoft.com/office/powerpoint/2010/main" val="3842895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450+ Orange Powerpoint Template Stock Photos, Pictures &amp; Royalty-Free  Images - iStock">
            <a:extLst>
              <a:ext uri="{FF2B5EF4-FFF2-40B4-BE49-F238E27FC236}">
                <a16:creationId xmlns:a16="http://schemas.microsoft.com/office/drawing/2014/main" id="{CB7A7E49-3020-DEA3-0966-1796BC821A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720" y="1"/>
            <a:ext cx="12278720" cy="68579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DF29355-9BFB-052F-70DC-17DDD023DD3A}"/>
              </a:ext>
            </a:extLst>
          </p:cNvPr>
          <p:cNvSpPr txBox="1"/>
          <p:nvPr/>
        </p:nvSpPr>
        <p:spPr>
          <a:xfrm>
            <a:off x="521110" y="796414"/>
            <a:ext cx="5496231"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BUSINESS OBJECTIVE:</a:t>
            </a:r>
            <a:endParaRPr lang="en-IN" sz="36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CF0786B6-4FF6-2A2B-E03E-0781F8EE82CF}"/>
              </a:ext>
            </a:extLst>
          </p:cNvPr>
          <p:cNvSpPr txBox="1"/>
          <p:nvPr/>
        </p:nvSpPr>
        <p:spPr>
          <a:xfrm>
            <a:off x="521109" y="2389690"/>
            <a:ext cx="5496231" cy="1938992"/>
          </a:xfrm>
          <a:prstGeom prst="rect">
            <a:avLst/>
          </a:prstGeom>
          <a:noFill/>
        </p:spPr>
        <p:txBody>
          <a:bodyPr wrap="square">
            <a:spAutoFit/>
          </a:bodyPr>
          <a:lstStyle/>
          <a:p>
            <a:pPr algn="just">
              <a:buNone/>
            </a:pPr>
            <a:r>
              <a:rPr lang="en-US" sz="2400" dirty="0">
                <a:latin typeface="Times New Roman" panose="02020603050405020304" pitchFamily="18" charset="0"/>
                <a:cs typeface="Times New Roman" panose="02020603050405020304" pitchFamily="18" charset="0"/>
              </a:rPr>
              <a:t>To automate the extraction of product data from the Myntra e-commerce platform using Selenium and perform exploratory data analysis to uncover pricing, brand insights.</a:t>
            </a:r>
          </a:p>
        </p:txBody>
      </p:sp>
      <p:pic>
        <p:nvPicPr>
          <p:cNvPr id="5" name="Picture 4">
            <a:extLst>
              <a:ext uri="{FF2B5EF4-FFF2-40B4-BE49-F238E27FC236}">
                <a16:creationId xmlns:a16="http://schemas.microsoft.com/office/drawing/2014/main" id="{56712079-F49C-7DD4-54CB-C2790AD9A10D}"/>
              </a:ext>
            </a:extLst>
          </p:cNvPr>
          <p:cNvPicPr>
            <a:picLocks noChangeAspect="1"/>
          </p:cNvPicPr>
          <p:nvPr/>
        </p:nvPicPr>
        <p:blipFill>
          <a:blip r:embed="rId3"/>
          <a:stretch>
            <a:fillRect/>
          </a:stretch>
        </p:blipFill>
        <p:spPr>
          <a:xfrm>
            <a:off x="7032429" y="1661866"/>
            <a:ext cx="4343493" cy="4367034"/>
          </a:xfrm>
          <a:prstGeom prst="rect">
            <a:avLst/>
          </a:prstGeom>
        </p:spPr>
      </p:pic>
    </p:spTree>
    <p:extLst>
      <p:ext uri="{BB962C8B-B14F-4D97-AF65-F5344CB8AC3E}">
        <p14:creationId xmlns:p14="http://schemas.microsoft.com/office/powerpoint/2010/main" val="95712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450+ Orange Powerpoint Template Stock Photos, Pictures &amp; Royalty-Free  Images - iStock">
            <a:extLst>
              <a:ext uri="{FF2B5EF4-FFF2-40B4-BE49-F238E27FC236}">
                <a16:creationId xmlns:a16="http://schemas.microsoft.com/office/drawing/2014/main" id="{35EAF077-FBCA-F279-0814-AE1FF712E5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720" y="1"/>
            <a:ext cx="12278720" cy="68579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DF42D3A-438C-9885-E573-C51598738A12}"/>
              </a:ext>
            </a:extLst>
          </p:cNvPr>
          <p:cNvSpPr txBox="1"/>
          <p:nvPr/>
        </p:nvSpPr>
        <p:spPr>
          <a:xfrm>
            <a:off x="678427" y="931918"/>
            <a:ext cx="3628102" cy="660908"/>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DATA SOURCE:</a:t>
            </a:r>
            <a:endParaRPr lang="en-IN" sz="36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3FED0073-0842-1291-ECB0-E36D5271D038}"/>
              </a:ext>
            </a:extLst>
          </p:cNvPr>
          <p:cNvSpPr txBox="1"/>
          <p:nvPr/>
        </p:nvSpPr>
        <p:spPr>
          <a:xfrm>
            <a:off x="678427" y="2459503"/>
            <a:ext cx="6243483" cy="2308324"/>
          </a:xfrm>
          <a:prstGeom prst="rect">
            <a:avLst/>
          </a:prstGeom>
          <a:noFill/>
        </p:spPr>
        <p:txBody>
          <a:bodyPr wrap="square">
            <a:spAutoFit/>
          </a:bodyPr>
          <a:lstStyle/>
          <a:p>
            <a:pPr algn="just"/>
            <a:r>
              <a:rPr lang="en-US" sz="2400" dirty="0">
                <a:latin typeface="Times New Roman" panose="02020603050405020304" pitchFamily="18" charset="0"/>
                <a:cs typeface="Times New Roman" panose="02020603050405020304" pitchFamily="18" charset="0"/>
              </a:rPr>
              <a:t>The data is collected from the Myntra official website using Selenium web automation. Product information such as brand name, product title, price, and ratings is scraped from dynamically loaded web pages.</a:t>
            </a:r>
          </a:p>
          <a:p>
            <a:pPr algn="just"/>
            <a:r>
              <a:rPr lang="en-US" sz="2400" dirty="0">
                <a:latin typeface="Times New Roman" panose="02020603050405020304" pitchFamily="18" charset="0"/>
                <a:cs typeface="Times New Roman" panose="02020603050405020304" pitchFamily="18" charset="0"/>
              </a:rPr>
              <a:t>The dataset consists of 1711 rows and 4 columns.</a:t>
            </a:r>
            <a:endParaRPr lang="en-IN" sz="2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B8C9F64-D51D-94EC-269C-6BAA706C74AC}"/>
              </a:ext>
            </a:extLst>
          </p:cNvPr>
          <p:cNvPicPr>
            <a:picLocks noChangeAspect="1"/>
          </p:cNvPicPr>
          <p:nvPr/>
        </p:nvPicPr>
        <p:blipFill>
          <a:blip r:embed="rId3"/>
          <a:stretch>
            <a:fillRect/>
          </a:stretch>
        </p:blipFill>
        <p:spPr>
          <a:xfrm>
            <a:off x="7600337" y="2677494"/>
            <a:ext cx="3994266" cy="2090333"/>
          </a:xfrm>
          <a:prstGeom prst="rect">
            <a:avLst/>
          </a:prstGeom>
        </p:spPr>
      </p:pic>
    </p:spTree>
    <p:extLst>
      <p:ext uri="{BB962C8B-B14F-4D97-AF65-F5344CB8AC3E}">
        <p14:creationId xmlns:p14="http://schemas.microsoft.com/office/powerpoint/2010/main" val="3234645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450+ Orange Powerpoint Template Stock Photos, Pictures &amp; Royalty-Free  Images - iStock">
            <a:extLst>
              <a:ext uri="{FF2B5EF4-FFF2-40B4-BE49-F238E27FC236}">
                <a16:creationId xmlns:a16="http://schemas.microsoft.com/office/drawing/2014/main" id="{AE8E0F22-A8AC-3BA4-85A1-061BCF73F0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720" y="1"/>
            <a:ext cx="12278720" cy="68579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0C849C3-766E-7B7F-7FCF-07B2C27E3059}"/>
              </a:ext>
            </a:extLst>
          </p:cNvPr>
          <p:cNvSpPr txBox="1"/>
          <p:nvPr/>
        </p:nvSpPr>
        <p:spPr>
          <a:xfrm>
            <a:off x="717024" y="578363"/>
            <a:ext cx="5565058"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VISUALIZATION:</a:t>
            </a:r>
            <a:endParaRPr lang="en-IN" sz="36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02B17EB-94CA-E4EE-C969-393E408C0873}"/>
              </a:ext>
            </a:extLst>
          </p:cNvPr>
          <p:cNvPicPr>
            <a:picLocks noChangeAspect="1"/>
          </p:cNvPicPr>
          <p:nvPr/>
        </p:nvPicPr>
        <p:blipFill>
          <a:blip r:embed="rId3"/>
          <a:stretch>
            <a:fillRect/>
          </a:stretch>
        </p:blipFill>
        <p:spPr>
          <a:xfrm>
            <a:off x="6893849" y="1962111"/>
            <a:ext cx="4826203" cy="3765755"/>
          </a:xfrm>
          <a:prstGeom prst="rect">
            <a:avLst/>
          </a:prstGeom>
        </p:spPr>
      </p:pic>
      <p:pic>
        <p:nvPicPr>
          <p:cNvPr id="7" name="Picture 6">
            <a:extLst>
              <a:ext uri="{FF2B5EF4-FFF2-40B4-BE49-F238E27FC236}">
                <a16:creationId xmlns:a16="http://schemas.microsoft.com/office/drawing/2014/main" id="{069179AA-B8AD-1338-FB77-35F93AA248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4007" y="1962111"/>
            <a:ext cx="5648633" cy="3765755"/>
          </a:xfrm>
          <a:prstGeom prst="rect">
            <a:avLst/>
          </a:prstGeom>
        </p:spPr>
      </p:pic>
    </p:spTree>
    <p:extLst>
      <p:ext uri="{BB962C8B-B14F-4D97-AF65-F5344CB8AC3E}">
        <p14:creationId xmlns:p14="http://schemas.microsoft.com/office/powerpoint/2010/main" val="2122839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450+ Orange Powerpoint Template Stock Photos, Pictures &amp; Royalty-Free  Images - iStock">
            <a:extLst>
              <a:ext uri="{FF2B5EF4-FFF2-40B4-BE49-F238E27FC236}">
                <a16:creationId xmlns:a16="http://schemas.microsoft.com/office/drawing/2014/main" id="{CBF6D889-DF64-4744-B85B-C143EAAFA4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60" y="9833"/>
            <a:ext cx="12278720" cy="685799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2F8DCE3-DE40-B830-6742-7F5A990651B9}"/>
              </a:ext>
            </a:extLst>
          </p:cNvPr>
          <p:cNvSpPr txBox="1"/>
          <p:nvPr/>
        </p:nvSpPr>
        <p:spPr>
          <a:xfrm>
            <a:off x="589936" y="783185"/>
            <a:ext cx="10274709" cy="287066"/>
          </a:xfrm>
          <a:prstGeom prst="rect">
            <a:avLst/>
          </a:prstGeom>
          <a:noFill/>
        </p:spPr>
        <p:txBody>
          <a:bodyPr wrap="square">
            <a:spAutoFit/>
          </a:bodyPr>
          <a:lstStyle/>
          <a:p>
            <a:pPr>
              <a:lnSpc>
                <a:spcPts val="1425"/>
              </a:lnSpc>
              <a:buNone/>
            </a:pPr>
            <a:r>
              <a:rPr lang="en-US" sz="2000" b="1" dirty="0">
                <a:effectLst/>
                <a:latin typeface="Times New Roman" panose="02020603050405020304" pitchFamily="18" charset="0"/>
                <a:cs typeface="Times New Roman" panose="02020603050405020304" pitchFamily="18" charset="0"/>
              </a:rPr>
              <a:t>Do premium-priced products have higher ratings than budget products?</a:t>
            </a:r>
            <a:endParaRPr lang="en-US" sz="2000" b="0" dirty="0">
              <a:effectLst/>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CDFDDB69-F903-382A-71F3-33F46F81BF97}"/>
              </a:ext>
            </a:extLst>
          </p:cNvPr>
          <p:cNvSpPr txBox="1"/>
          <p:nvPr/>
        </p:nvSpPr>
        <p:spPr>
          <a:xfrm>
            <a:off x="4642890" y="5306979"/>
            <a:ext cx="6213986" cy="707886"/>
          </a:xfrm>
          <a:prstGeom prst="rect">
            <a:avLst/>
          </a:prstGeom>
          <a:noFill/>
        </p:spPr>
        <p:txBody>
          <a:bodyPr wrap="square">
            <a:spAutoFit/>
          </a:bodyPr>
          <a:lstStyle/>
          <a:p>
            <a:r>
              <a:rPr lang="en-IN" sz="2000" b="0" i="0" dirty="0">
                <a:effectLst/>
                <a:latin typeface="Times New Roman" panose="02020603050405020304" pitchFamily="18" charset="0"/>
                <a:cs typeface="Times New Roman" panose="02020603050405020304" pitchFamily="18" charset="0"/>
              </a:rPr>
              <a:t>T-statistic: 6.712652790969357 </a:t>
            </a:r>
          </a:p>
          <a:p>
            <a:r>
              <a:rPr lang="en-IN" sz="2000" b="0" i="0" dirty="0">
                <a:effectLst/>
                <a:latin typeface="Times New Roman" panose="02020603050405020304" pitchFamily="18" charset="0"/>
                <a:cs typeface="Times New Roman" panose="02020603050405020304" pitchFamily="18" charset="0"/>
              </a:rPr>
              <a:t>P-value: 2.604836625794594e-11</a:t>
            </a:r>
            <a:endParaRPr lang="en-IN" sz="2000"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4BAC8705-96DD-3ED3-8D84-C284A9879237}"/>
              </a:ext>
            </a:extLst>
          </p:cNvPr>
          <p:cNvPicPr>
            <a:picLocks noChangeAspect="1"/>
          </p:cNvPicPr>
          <p:nvPr/>
        </p:nvPicPr>
        <p:blipFill>
          <a:blip r:embed="rId3"/>
          <a:stretch>
            <a:fillRect/>
          </a:stretch>
        </p:blipFill>
        <p:spPr>
          <a:xfrm>
            <a:off x="4642890" y="1952102"/>
            <a:ext cx="7013922" cy="2511743"/>
          </a:xfrm>
          <a:prstGeom prst="rect">
            <a:avLst/>
          </a:prstGeom>
        </p:spPr>
      </p:pic>
      <p:pic>
        <p:nvPicPr>
          <p:cNvPr id="14" name="Picture 13">
            <a:extLst>
              <a:ext uri="{FF2B5EF4-FFF2-40B4-BE49-F238E27FC236}">
                <a16:creationId xmlns:a16="http://schemas.microsoft.com/office/drawing/2014/main" id="{D80916B4-5CCD-41B1-79E2-32E4C23F30C2}"/>
              </a:ext>
            </a:extLst>
          </p:cNvPr>
          <p:cNvPicPr>
            <a:picLocks noChangeAspect="1"/>
          </p:cNvPicPr>
          <p:nvPr/>
        </p:nvPicPr>
        <p:blipFill>
          <a:blip r:embed="rId4"/>
          <a:stretch>
            <a:fillRect/>
          </a:stretch>
        </p:blipFill>
        <p:spPr>
          <a:xfrm>
            <a:off x="398605" y="1952102"/>
            <a:ext cx="3802320" cy="3702948"/>
          </a:xfrm>
          <a:prstGeom prst="rect">
            <a:avLst/>
          </a:prstGeom>
        </p:spPr>
      </p:pic>
    </p:spTree>
    <p:extLst>
      <p:ext uri="{BB962C8B-B14F-4D97-AF65-F5344CB8AC3E}">
        <p14:creationId xmlns:p14="http://schemas.microsoft.com/office/powerpoint/2010/main" val="574840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450+ Orange Powerpoint Template Stock Photos, Pictures &amp; Royalty-Free  Images - iStock">
            <a:extLst>
              <a:ext uri="{FF2B5EF4-FFF2-40B4-BE49-F238E27FC236}">
                <a16:creationId xmlns:a16="http://schemas.microsoft.com/office/drawing/2014/main" id="{D1E9CD41-4113-F625-BA4E-AF48E741A9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60" y="1"/>
            <a:ext cx="12278720" cy="685799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6F9EBB3-2D4C-DAC8-0359-C0C2336156DF}"/>
              </a:ext>
            </a:extLst>
          </p:cNvPr>
          <p:cNvSpPr txBox="1"/>
          <p:nvPr/>
        </p:nvSpPr>
        <p:spPr>
          <a:xfrm>
            <a:off x="737419" y="809272"/>
            <a:ext cx="7619999" cy="287066"/>
          </a:xfrm>
          <a:prstGeom prst="rect">
            <a:avLst/>
          </a:prstGeom>
          <a:noFill/>
        </p:spPr>
        <p:txBody>
          <a:bodyPr wrap="square">
            <a:spAutoFit/>
          </a:bodyPr>
          <a:lstStyle/>
          <a:p>
            <a:pPr>
              <a:lnSpc>
                <a:spcPts val="1425"/>
              </a:lnSpc>
              <a:buNone/>
            </a:pPr>
            <a:r>
              <a:rPr lang="en-US" sz="2000" b="1" dirty="0">
                <a:effectLst/>
                <a:latin typeface="Times New Roman" panose="02020603050405020304" pitchFamily="18" charset="0"/>
                <a:cs typeface="Times New Roman" panose="02020603050405020304" pitchFamily="18" charset="0"/>
              </a:rPr>
              <a:t>Does the number of ratings correlate with the product price?</a:t>
            </a:r>
            <a:endParaRPr lang="en-US" sz="2000" b="0" dirty="0">
              <a:effectLst/>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0EC7D97-6E72-F242-47B0-27D634D6599E}"/>
              </a:ext>
            </a:extLst>
          </p:cNvPr>
          <p:cNvSpPr txBox="1"/>
          <p:nvPr/>
        </p:nvSpPr>
        <p:spPr>
          <a:xfrm>
            <a:off x="737419" y="5069829"/>
            <a:ext cx="6213986" cy="707886"/>
          </a:xfrm>
          <a:prstGeom prst="rect">
            <a:avLst/>
          </a:prstGeom>
          <a:noFill/>
        </p:spPr>
        <p:txBody>
          <a:bodyPr wrap="square">
            <a:spAutoFit/>
          </a:bodyPr>
          <a:lstStyle/>
          <a:p>
            <a:r>
              <a:rPr lang="en-IN" sz="2000" b="0" i="0" dirty="0">
                <a:effectLst/>
                <a:latin typeface="Times New Roman" panose="02020603050405020304" pitchFamily="18" charset="0"/>
                <a:cs typeface="Times New Roman" panose="02020603050405020304" pitchFamily="18" charset="0"/>
              </a:rPr>
              <a:t>Correlation coefficient: -0.03289169491728786 </a:t>
            </a:r>
          </a:p>
          <a:p>
            <a:r>
              <a:rPr lang="en-IN" sz="2000" b="0" i="0" dirty="0">
                <a:effectLst/>
                <a:latin typeface="Times New Roman" panose="02020603050405020304" pitchFamily="18" charset="0"/>
                <a:cs typeface="Times New Roman" panose="02020603050405020304" pitchFamily="18" charset="0"/>
              </a:rPr>
              <a:t>P-value: 0.17385730859360185</a:t>
            </a:r>
            <a:endParaRPr lang="en-IN" sz="20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037BC2F1-02A1-7F6F-4A40-B7BA7E2B94D9}"/>
              </a:ext>
            </a:extLst>
          </p:cNvPr>
          <p:cNvPicPr>
            <a:picLocks noChangeAspect="1"/>
          </p:cNvPicPr>
          <p:nvPr/>
        </p:nvPicPr>
        <p:blipFill>
          <a:blip r:embed="rId3"/>
          <a:stretch>
            <a:fillRect/>
          </a:stretch>
        </p:blipFill>
        <p:spPr>
          <a:xfrm>
            <a:off x="780307" y="1976283"/>
            <a:ext cx="6171097" cy="2337235"/>
          </a:xfrm>
          <a:prstGeom prst="rect">
            <a:avLst/>
          </a:prstGeom>
        </p:spPr>
      </p:pic>
      <p:pic>
        <p:nvPicPr>
          <p:cNvPr id="10" name="Picture 9">
            <a:extLst>
              <a:ext uri="{FF2B5EF4-FFF2-40B4-BE49-F238E27FC236}">
                <a16:creationId xmlns:a16="http://schemas.microsoft.com/office/drawing/2014/main" id="{1225DE5B-5C61-2C9B-6C46-AC1B4F838B4B}"/>
              </a:ext>
            </a:extLst>
          </p:cNvPr>
          <p:cNvPicPr>
            <a:picLocks noChangeAspect="1"/>
          </p:cNvPicPr>
          <p:nvPr/>
        </p:nvPicPr>
        <p:blipFill>
          <a:blip r:embed="rId4"/>
          <a:stretch>
            <a:fillRect/>
          </a:stretch>
        </p:blipFill>
        <p:spPr>
          <a:xfrm>
            <a:off x="7481858" y="1976283"/>
            <a:ext cx="4375314" cy="3637831"/>
          </a:xfrm>
          <a:prstGeom prst="rect">
            <a:avLst/>
          </a:prstGeom>
        </p:spPr>
      </p:pic>
    </p:spTree>
    <p:extLst>
      <p:ext uri="{BB962C8B-B14F-4D97-AF65-F5344CB8AC3E}">
        <p14:creationId xmlns:p14="http://schemas.microsoft.com/office/powerpoint/2010/main" val="9983616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364</TotalTime>
  <Words>386</Words>
  <Application>Microsoft Office PowerPoint</Application>
  <PresentationFormat>Widescreen</PresentationFormat>
  <Paragraphs>38</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sura varsha</dc:creator>
  <cp:lastModifiedBy>sura varsha</cp:lastModifiedBy>
  <cp:revision>10</cp:revision>
  <dcterms:created xsi:type="dcterms:W3CDTF">2026-01-27T09:35:33Z</dcterms:created>
  <dcterms:modified xsi:type="dcterms:W3CDTF">2026-01-30T04:31:50Z</dcterms:modified>
</cp:coreProperties>
</file>

<file path=docProps/thumbnail.jpeg>
</file>